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30.jpeg" ContentType="image/jpeg"/>
  <Override PartName="/ppt/media/image29.jpeg" ContentType="image/jpeg"/>
  <Override PartName="/ppt/media/image27.jpeg" ContentType="image/jpeg"/>
  <Override PartName="/ppt/media/image21.jpeg" ContentType="image/jpeg"/>
  <Override PartName="/ppt/media/image6.png" ContentType="image/png"/>
  <Override PartName="/ppt/media/image5.png" ContentType="image/png"/>
  <Override PartName="/ppt/media/image4.png" ContentType="image/png"/>
  <Override PartName="/ppt/media/image3.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28.png" ContentType="image/png"/>
  <Override PartName="/ppt/media/image26.png" ContentType="image/png"/>
  <Override PartName="/ppt/media/image25.png" ContentType="image/png"/>
  <Override PartName="/ppt/media/image24.png" ContentType="image/png"/>
  <Override PartName="/ppt/media/image23.png" ContentType="image/png"/>
  <Override PartName="/ppt/media/image22.png" ContentType="image/png"/>
  <Override PartName="/ppt/media/image20.png" ContentType="image/png"/>
  <Override PartName="/ppt/media/image19.png" ContentType="image/png"/>
  <Override PartName="/ppt/media/image17.png" ContentType="image/png"/>
  <Override PartName="/ppt/media/image10.png" ContentType="image/png"/>
  <Override PartName="/ppt/media/image11.png" ContentType="image/png"/>
  <Override PartName="/ppt/media/image13.png" ContentType="image/png"/>
  <Override PartName="/ppt/media/image18.jpeg" ContentType="image/jpeg"/>
  <Override PartName="/ppt/media/image14.jpeg" ContentType="image/jpeg"/>
  <Override PartName="/ppt/media/image15.jpeg" ContentType="image/jpeg"/>
  <Override PartName="/ppt/media/image12.jpeg" ContentType="image/jpeg"/>
  <Override PartName="/ppt/media/image16.jpeg" ContentType="image/jpe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2.xml.rels" ContentType="application/vnd.openxmlformats-package.relationships+xml"/>
  <Override PartName="/ppt/slides/_rels/slide11.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
</Relationships>
</file>

<file path=ppt/media/image1.png>
</file>

<file path=ppt/media/image10.png>
</file>

<file path=ppt/media/image11.png>
</file>

<file path=ppt/media/image12.jpeg>
</file>

<file path=ppt/media/image13.png>
</file>

<file path=ppt/media/image14.jpeg>
</file>

<file path=ppt/media/image15.jpeg>
</file>

<file path=ppt/media/image16.jpeg>
</file>

<file path=ppt/media/image17.png>
</file>

<file path=ppt/media/image18.jpe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png>
</file>

<file path=ppt/media/image30.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8"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9"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41"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2"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3"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4"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5"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6"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59"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61"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63"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4"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6"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68"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9"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0"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12"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72"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3"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4"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76"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8"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80"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1"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83"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4"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5"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6"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88"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9"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0"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1"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2"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3"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5800" y="6095880"/>
            <a:ext cx="993240" cy="761760"/>
          </a:xfrm>
          <a:prstGeom prst="rect">
            <a:avLst/>
          </a:prstGeom>
          <a:ln>
            <a:noFill/>
          </a:ln>
        </p:spPr>
      </p:pic>
      <p:sp>
        <p:nvSpPr>
          <p:cNvPr id="5"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1447920"/>
            <a:ext cx="8825400" cy="3329280"/>
          </a:xfrm>
          <a:prstGeom prst="rect">
            <a:avLst/>
          </a:prstGeom>
        </p:spPr>
        <p:txBody>
          <a:bodyPr anchor="b"/>
          <a:p>
            <a:pPr>
              <a:lnSpc>
                <a:spcPct val="100000"/>
              </a:lnSpc>
            </a:pPr>
            <a:r>
              <a:rPr b="0" lang="en-US" sz="7200" spc="-1" strike="noStrike">
                <a:solidFill>
                  <a:srgbClr val="ebebeb"/>
                </a:solidFill>
                <a:latin typeface="Century Gothic"/>
              </a:rPr>
              <a:t>Click to edit Master title style</a:t>
            </a:r>
            <a:endParaRPr b="0" lang="en-US" sz="7200" spc="-1" strike="noStrike">
              <a:solidFill>
                <a:srgbClr val="ffffff"/>
              </a:solid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p>
            <a:pPr>
              <a:lnSpc>
                <a:spcPct val="100000"/>
              </a:lnSpc>
            </a:pPr>
            <a:fld id="{07ABC44B-A40F-458C-B053-D336C5357078}" type="datetime">
              <a:rPr b="0" lang="en-US" sz="1100" spc="-1" strike="noStrike">
                <a:solidFill>
                  <a:srgbClr val="ffffff"/>
                </a:solidFill>
                <a:latin typeface="Century Gothic"/>
              </a:rPr>
              <a:t>12/3/19</a:t>
            </a:fld>
            <a:endParaRPr b="0" lang="en-US" sz="1100" spc="-1" strike="noStrike">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p>
            <a:endParaRPr b="0" lang="en-US" sz="2400" spc="-1" strike="noStrike">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p>
            <a:pPr algn="ctr">
              <a:lnSpc>
                <a:spcPct val="100000"/>
              </a:lnSpc>
            </a:pPr>
            <a:fld id="{467F8ECF-075C-4928-A8DF-750A4589730E}" type="slidenum">
              <a:rPr b="0" lang="en-US" sz="2800" spc="-1" strike="noStrike">
                <a:solidFill>
                  <a:srgbClr val="ffffff"/>
                </a:solidFill>
                <a:latin typeface="Century Gothic"/>
              </a:rPr>
              <a:t>12</a:t>
            </a:fld>
            <a:endParaRPr b="0" lang="en-US" sz="2800" spc="-1" strike="noStrike">
              <a:latin typeface="Times New Roman"/>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47" name="Picture 7" descr=""/>
          <p:cNvPicPr/>
          <p:nvPr/>
        </p:nvPicPr>
        <p:blipFill>
          <a:blip r:embed="rId3"/>
          <a:srcRect l="3610" t="0" r="0" b="0"/>
          <a:stretch/>
        </p:blipFill>
        <p:spPr>
          <a:xfrm>
            <a:off x="0" y="2669760"/>
            <a:ext cx="4036680" cy="4187880"/>
          </a:xfrm>
          <a:prstGeom prst="rect">
            <a:avLst/>
          </a:prstGeom>
          <a:ln>
            <a:noFill/>
          </a:ln>
        </p:spPr>
      </p:pic>
      <p:pic>
        <p:nvPicPr>
          <p:cNvPr id="48" name="Picture 6" descr=""/>
          <p:cNvPicPr/>
          <p:nvPr/>
        </p:nvPicPr>
        <p:blipFill>
          <a:blip r:embed="rId4"/>
          <a:srcRect l="35647" t="0" r="0" b="0"/>
          <a:stretch/>
        </p:blipFill>
        <p:spPr>
          <a:xfrm>
            <a:off x="0" y="2892240"/>
            <a:ext cx="1522080" cy="2365200"/>
          </a:xfrm>
          <a:prstGeom prst="rect">
            <a:avLst/>
          </a:prstGeom>
          <a:ln>
            <a:noFill/>
          </a:ln>
        </p:spPr>
      </p:pic>
      <p:sp>
        <p:nvSpPr>
          <p:cNvPr id="49" name="CustomShape 1"/>
          <p:cNvSpPr/>
          <p:nvPr/>
        </p:nvSpPr>
        <p:spPr>
          <a:xfrm>
            <a:off x="8609040" y="1676520"/>
            <a:ext cx="2819160" cy="281916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50" name="Picture 8" descr=""/>
          <p:cNvPicPr/>
          <p:nvPr/>
        </p:nvPicPr>
        <p:blipFill>
          <a:blip r:embed="rId5"/>
          <a:srcRect l="0" t="28812" r="0" b="0"/>
          <a:stretch/>
        </p:blipFill>
        <p:spPr>
          <a:xfrm>
            <a:off x="7999560" y="0"/>
            <a:ext cx="1603080" cy="1141200"/>
          </a:xfrm>
          <a:prstGeom prst="rect">
            <a:avLst/>
          </a:prstGeom>
          <a:ln>
            <a:noFill/>
          </a:ln>
        </p:spPr>
      </p:pic>
      <p:pic>
        <p:nvPicPr>
          <p:cNvPr id="51" name="Picture 9" descr=""/>
          <p:cNvPicPr/>
          <p:nvPr/>
        </p:nvPicPr>
        <p:blipFill>
          <a:blip r:embed="rId6"/>
          <a:srcRect l="0" t="0" r="0" b="23333"/>
          <a:stretch/>
        </p:blipFill>
        <p:spPr>
          <a:xfrm>
            <a:off x="8605800" y="6095880"/>
            <a:ext cx="993240" cy="761760"/>
          </a:xfrm>
          <a:prstGeom prst="rect">
            <a:avLst/>
          </a:prstGeom>
          <a:ln>
            <a:noFill/>
          </a:ln>
        </p:spPr>
      </p:pic>
      <p:sp>
        <p:nvSpPr>
          <p:cNvPr id="52"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3" name="PlaceHolder 3"/>
          <p:cNvSpPr>
            <a:spLocks noGrp="1"/>
          </p:cNvSpPr>
          <p:nvPr>
            <p:ph type="title"/>
          </p:nvPr>
        </p:nvSpPr>
        <p:spPr>
          <a:xfrm>
            <a:off x="646200" y="452880"/>
            <a:ext cx="9404280" cy="1400040"/>
          </a:xfrm>
          <a:prstGeom prst="rect">
            <a:avLst/>
          </a:prstGeom>
        </p:spPr>
        <p:txBody>
          <a:bodyPr/>
          <a:p>
            <a:pPr>
              <a:lnSpc>
                <a:spcPct val="100000"/>
              </a:lnSpc>
            </a:pPr>
            <a:r>
              <a:rPr b="0" lang="en-US" sz="4200" spc="-1" strike="noStrike">
                <a:solidFill>
                  <a:srgbClr val="ebebeb"/>
                </a:solidFill>
                <a:latin typeface="Century Gothic"/>
              </a:rPr>
              <a:t>Click to edit Master title style</a:t>
            </a:r>
            <a:endParaRPr b="0" lang="en-US" sz="4200" spc="-1" strike="noStrike">
              <a:solidFill>
                <a:srgbClr val="ffffff"/>
              </a:solidFill>
              <a:latin typeface="Century Gothic"/>
            </a:endParaRPr>
          </a:p>
        </p:txBody>
      </p:sp>
      <p:sp>
        <p:nvSpPr>
          <p:cNvPr id="54" name="PlaceHolder 4"/>
          <p:cNvSpPr>
            <a:spLocks noGrp="1"/>
          </p:cNvSpPr>
          <p:nvPr>
            <p:ph type="body"/>
          </p:nvPr>
        </p:nvSpPr>
        <p:spPr>
          <a:xfrm>
            <a:off x="1103400" y="2053080"/>
            <a:ext cx="8946360" cy="4195080"/>
          </a:xfrm>
          <a:prstGeom prst="rect">
            <a:avLst/>
          </a:prstGeom>
        </p:spPr>
        <p:txBody>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Click to edit Master text styles</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Second level</a:t>
            </a:r>
            <a:endParaRPr b="0" lang="en-US" sz="1800" spc="-1" strike="noStrike">
              <a:solidFill>
                <a:srgbClr val="ffffff"/>
              </a:solidFill>
              <a:latin typeface="Century Gothic"/>
            </a:endParaRPr>
          </a:p>
          <a:p>
            <a:pPr lvl="2" marL="1143000" indent="-228240">
              <a:lnSpc>
                <a:spcPct val="100000"/>
              </a:lnSpc>
              <a:spcBef>
                <a:spcPts val="1001"/>
              </a:spcBef>
              <a:buClr>
                <a:srgbClr val="8ad0d6"/>
              </a:buClr>
              <a:buSzPct val="80000"/>
              <a:buFont typeface="Wingdings 3" charset="2"/>
              <a:buChar char=""/>
            </a:pPr>
            <a:r>
              <a:rPr b="0" lang="en-US" sz="1600" spc="-1" strike="noStrike">
                <a:solidFill>
                  <a:srgbClr val="ffffff"/>
                </a:solidFill>
                <a:latin typeface="Century Gothic"/>
              </a:rPr>
              <a:t>Third level</a:t>
            </a:r>
            <a:endParaRPr b="0" lang="en-US" sz="1600" spc="-1" strike="noStrike">
              <a:solidFill>
                <a:srgbClr val="ffffff"/>
              </a:solidFill>
              <a:latin typeface="Century Gothic"/>
            </a:endParaRPr>
          </a:p>
          <a:p>
            <a:pPr lvl="3" marL="1600200" indent="-22824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Fourth level</a:t>
            </a:r>
            <a:endParaRPr b="0" lang="en-US" sz="1400" spc="-1" strike="noStrike">
              <a:solidFill>
                <a:srgbClr val="ffffff"/>
              </a:solidFill>
              <a:latin typeface="Century Gothic"/>
            </a:endParaRPr>
          </a:p>
          <a:p>
            <a:pPr lvl="4" marL="2057400" indent="-22824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Fifth level</a:t>
            </a:r>
            <a:endParaRPr b="0" lang="en-US" sz="1400" spc="-1" strike="noStrike">
              <a:solidFill>
                <a:srgbClr val="ffffff"/>
              </a:solidFill>
              <a:latin typeface="Century Gothic"/>
            </a:endParaRPr>
          </a:p>
        </p:txBody>
      </p:sp>
      <p:sp>
        <p:nvSpPr>
          <p:cNvPr id="55" name="PlaceHolder 5"/>
          <p:cNvSpPr>
            <a:spLocks noGrp="1"/>
          </p:cNvSpPr>
          <p:nvPr>
            <p:ph type="dt"/>
          </p:nvPr>
        </p:nvSpPr>
        <p:spPr>
          <a:xfrm rot="5400000">
            <a:off x="10155600" y="1790640"/>
            <a:ext cx="990360" cy="304560"/>
          </a:xfrm>
          <a:prstGeom prst="rect">
            <a:avLst/>
          </a:prstGeom>
        </p:spPr>
        <p:txBody>
          <a:bodyPr/>
          <a:p>
            <a:pPr>
              <a:lnSpc>
                <a:spcPct val="100000"/>
              </a:lnSpc>
            </a:pPr>
            <a:fld id="{66D8BD2B-E5B6-492E-BC3E-B5751E16906A}" type="datetime">
              <a:rPr b="0" lang="en-US" sz="1100" spc="-1" strike="noStrike">
                <a:solidFill>
                  <a:srgbClr val="ffffff"/>
                </a:solidFill>
                <a:latin typeface="Century Gothic"/>
              </a:rPr>
              <a:t>12/3/19</a:t>
            </a:fld>
            <a:endParaRPr b="0" lang="en-US" sz="1100" spc="-1" strike="noStrike">
              <a:latin typeface="Times New Roman"/>
            </a:endParaRPr>
          </a:p>
        </p:txBody>
      </p:sp>
      <p:sp>
        <p:nvSpPr>
          <p:cNvPr id="56" name="PlaceHolder 6"/>
          <p:cNvSpPr>
            <a:spLocks noGrp="1"/>
          </p:cNvSpPr>
          <p:nvPr>
            <p:ph type="ftr"/>
          </p:nvPr>
        </p:nvSpPr>
        <p:spPr>
          <a:xfrm rot="5400000">
            <a:off x="8951760" y="3225240"/>
            <a:ext cx="3859560" cy="304560"/>
          </a:xfrm>
          <a:prstGeom prst="rect">
            <a:avLst/>
          </a:prstGeom>
        </p:spPr>
        <p:txBody>
          <a:bodyPr anchor="b"/>
          <a:p>
            <a:endParaRPr b="0" lang="en-US" sz="2400" spc="-1" strike="noStrike">
              <a:latin typeface="Times New Roman"/>
            </a:endParaRPr>
          </a:p>
        </p:txBody>
      </p:sp>
      <p:sp>
        <p:nvSpPr>
          <p:cNvPr id="57" name="PlaceHolder 7"/>
          <p:cNvSpPr>
            <a:spLocks noGrp="1"/>
          </p:cNvSpPr>
          <p:nvPr>
            <p:ph type="sldNum"/>
          </p:nvPr>
        </p:nvSpPr>
        <p:spPr>
          <a:xfrm>
            <a:off x="10352520" y="295560"/>
            <a:ext cx="837720" cy="767160"/>
          </a:xfrm>
          <a:prstGeom prst="rect">
            <a:avLst/>
          </a:prstGeom>
        </p:spPr>
        <p:txBody>
          <a:bodyPr anchor="b"/>
          <a:p>
            <a:pPr algn="ctr">
              <a:lnSpc>
                <a:spcPct val="100000"/>
              </a:lnSpc>
            </a:pPr>
            <a:fld id="{89EE94EA-4F00-4A22-8421-658625D0595A}" type="slidenum">
              <a:rPr b="0" lang="en-US" sz="2800" spc="-1" strike="noStrike">
                <a:solidFill>
                  <a:srgbClr val="ffffff"/>
                </a:solidFill>
                <a:latin typeface="Century Gothic"/>
              </a:rPr>
              <a:t>1</a:t>
            </a:fld>
            <a:endParaRPr b="0" lang="en-US" sz="2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jpeg"/><Relationship Id="rId3" Type="http://schemas.openxmlformats.org/officeDocument/2006/relationships/image" Target="../media/image13.png"/><Relationship Id="rId4" Type="http://schemas.openxmlformats.org/officeDocument/2006/relationships/image" Target="../media/image14.jpeg"/><Relationship Id="rId5" Type="http://schemas.openxmlformats.org/officeDocument/2006/relationships/image" Target="../media/image15.jpeg"/><Relationship Id="rId6" Type="http://schemas.openxmlformats.org/officeDocument/2006/relationships/image" Target="../media/image16.jpeg"/><Relationship Id="rId7"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29.jpe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30.jpe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jpe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image" Target="../media/image21.jpeg"/><Relationship Id="rId4"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27.jpeg"/><Relationship Id="rId2" Type="http://schemas.openxmlformats.org/officeDocument/2006/relationships/image" Target="../media/image28.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4" name="Picture 10" descr=""/>
          <p:cNvPicPr/>
          <p:nvPr/>
        </p:nvPicPr>
        <p:blipFill>
          <a:blip r:embed="rId1"/>
          <a:stretch/>
        </p:blipFill>
        <p:spPr>
          <a:xfrm>
            <a:off x="8553240" y="502920"/>
            <a:ext cx="3521880" cy="3521880"/>
          </a:xfrm>
          <a:prstGeom prst="rect">
            <a:avLst/>
          </a:prstGeom>
          <a:ln>
            <a:noFill/>
          </a:ln>
        </p:spPr>
      </p:pic>
      <p:sp>
        <p:nvSpPr>
          <p:cNvPr id="95" name="TextShape 1"/>
          <p:cNvSpPr txBox="1"/>
          <p:nvPr/>
        </p:nvSpPr>
        <p:spPr>
          <a:xfrm>
            <a:off x="1154880" y="1447920"/>
            <a:ext cx="8825400" cy="3329280"/>
          </a:xfrm>
          <a:prstGeom prst="rect">
            <a:avLst/>
          </a:prstGeom>
          <a:noFill/>
          <a:ln>
            <a:noFill/>
          </a:ln>
        </p:spPr>
        <p:txBody>
          <a:bodyPr anchor="b"/>
          <a:p>
            <a:pPr>
              <a:lnSpc>
                <a:spcPct val="100000"/>
              </a:lnSpc>
            </a:pPr>
            <a:r>
              <a:rPr b="0" lang="en-US" sz="7200" spc="-1" strike="noStrike">
                <a:solidFill>
                  <a:srgbClr val="ebebeb"/>
                </a:solidFill>
                <a:latin typeface="Century Gothic"/>
              </a:rPr>
              <a:t>Cryptography</a:t>
            </a:r>
            <a:endParaRPr b="0" lang="en-US" sz="7200" spc="-1" strike="noStrike">
              <a:solidFill>
                <a:srgbClr val="ffffff"/>
              </a:solidFill>
              <a:latin typeface="Century Gothic"/>
            </a:endParaRPr>
          </a:p>
        </p:txBody>
      </p:sp>
      <p:pic>
        <p:nvPicPr>
          <p:cNvPr id="96" name="Picture 3" descr=""/>
          <p:cNvPicPr/>
          <p:nvPr/>
        </p:nvPicPr>
        <p:blipFill>
          <a:blip r:embed="rId2"/>
          <a:stretch/>
        </p:blipFill>
        <p:spPr>
          <a:xfrm>
            <a:off x="3070800" y="432000"/>
            <a:ext cx="2653560" cy="3042360"/>
          </a:xfrm>
          <a:prstGeom prst="rect">
            <a:avLst/>
          </a:prstGeom>
          <a:ln>
            <a:noFill/>
          </a:ln>
        </p:spPr>
      </p:pic>
      <p:pic>
        <p:nvPicPr>
          <p:cNvPr id="97" name="Picture 4" descr=""/>
          <p:cNvPicPr/>
          <p:nvPr/>
        </p:nvPicPr>
        <p:blipFill>
          <a:blip r:embed="rId3"/>
          <a:stretch/>
        </p:blipFill>
        <p:spPr>
          <a:xfrm>
            <a:off x="370080" y="263880"/>
            <a:ext cx="2026080" cy="2026080"/>
          </a:xfrm>
          <a:prstGeom prst="rect">
            <a:avLst/>
          </a:prstGeom>
          <a:ln>
            <a:noFill/>
          </a:ln>
        </p:spPr>
      </p:pic>
      <p:pic>
        <p:nvPicPr>
          <p:cNvPr id="98" name="Picture 5" descr=""/>
          <p:cNvPicPr/>
          <p:nvPr/>
        </p:nvPicPr>
        <p:blipFill>
          <a:blip r:embed="rId4"/>
          <a:stretch/>
        </p:blipFill>
        <p:spPr>
          <a:xfrm>
            <a:off x="6609240" y="793800"/>
            <a:ext cx="1637280" cy="2318400"/>
          </a:xfrm>
          <a:prstGeom prst="rect">
            <a:avLst/>
          </a:prstGeom>
          <a:ln>
            <a:noFill/>
          </a:ln>
        </p:spPr>
      </p:pic>
      <p:pic>
        <p:nvPicPr>
          <p:cNvPr id="99" name="Picture 6" descr=""/>
          <p:cNvPicPr/>
          <p:nvPr/>
        </p:nvPicPr>
        <p:blipFill>
          <a:blip r:embed="rId5"/>
          <a:stretch/>
        </p:blipFill>
        <p:spPr>
          <a:xfrm>
            <a:off x="352080" y="4742640"/>
            <a:ext cx="3123000" cy="2034720"/>
          </a:xfrm>
          <a:prstGeom prst="rect">
            <a:avLst/>
          </a:prstGeom>
          <a:ln>
            <a:noFill/>
          </a:ln>
        </p:spPr>
      </p:pic>
      <p:sp>
        <p:nvSpPr>
          <p:cNvPr id="100" name="CustomShape 2"/>
          <p:cNvSpPr/>
          <p:nvPr/>
        </p:nvSpPr>
        <p:spPr>
          <a:xfrm>
            <a:off x="3673440" y="5265720"/>
            <a:ext cx="4177440" cy="9133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ff0000"/>
                </a:solidFill>
                <a:latin typeface="Century Gothic"/>
              </a:rPr>
              <a:t>guvfvfnarknzcyrgrkggbqrzbafgengrnprnfnepvcurevubcrlbhjvyyrawblguvfjngpu</a:t>
            </a:r>
            <a:endParaRPr b="0" lang="en-US" sz="1800" spc="-1" strike="noStrike">
              <a:latin typeface="Arial"/>
            </a:endParaRPr>
          </a:p>
        </p:txBody>
      </p:sp>
      <p:pic>
        <p:nvPicPr>
          <p:cNvPr id="101" name="Picture 9" descr=""/>
          <p:cNvPicPr/>
          <p:nvPr/>
        </p:nvPicPr>
        <p:blipFill>
          <a:blip r:embed="rId6"/>
          <a:stretch/>
        </p:blipFill>
        <p:spPr>
          <a:xfrm>
            <a:off x="8252280" y="2969640"/>
            <a:ext cx="2792160" cy="374508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latin typeface="Century Gothic"/>
              </a:rPr>
              <a:t>WW II: Nazis, Blitzkrieg and the Enigma</a:t>
            </a:r>
            <a:endParaRPr b="0" lang="en-US" sz="4200" spc="-1" strike="noStrike">
              <a:solidFill>
                <a:srgbClr val="ffffff"/>
              </a:solidFill>
              <a:latin typeface="Century Gothic"/>
            </a:endParaRPr>
          </a:p>
        </p:txBody>
      </p:sp>
      <p:sp>
        <p:nvSpPr>
          <p:cNvPr id="136" name="TextShape 2"/>
          <p:cNvSpPr txBox="1"/>
          <p:nvPr/>
        </p:nvSpPr>
        <p:spPr>
          <a:xfrm>
            <a:off x="1103400" y="2053080"/>
            <a:ext cx="8946360" cy="4195080"/>
          </a:xfrm>
          <a:prstGeom prst="rect">
            <a:avLst/>
          </a:prstGeom>
          <a:noFill/>
          <a:ln>
            <a:noFill/>
          </a:ln>
        </p:spPr>
        <p:txBody>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German forces, including their allies Japan and Italy, were hugely outnumbered by their enemies</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Relied on surprise attacks to prevent enemy forces to gather at points of attack aka Blitzkrieg</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Coordinating large army movements needed cutting edge encryption of communication</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The Enigma</a:t>
            </a:r>
            <a:endParaRPr b="0" lang="en-US" sz="2000" spc="-1" strike="noStrike">
              <a:solidFill>
                <a:srgbClr val="ffffff"/>
              </a:solidFill>
              <a:latin typeface="Century Gothic"/>
            </a:endParaRPr>
          </a:p>
        </p:txBody>
      </p:sp>
      <p:pic>
        <p:nvPicPr>
          <p:cNvPr id="137" name="Picture 3" descr=""/>
          <p:cNvPicPr/>
          <p:nvPr/>
        </p:nvPicPr>
        <p:blipFill>
          <a:blip r:embed="rId1"/>
          <a:stretch/>
        </p:blipFill>
        <p:spPr>
          <a:xfrm>
            <a:off x="9393120" y="3205800"/>
            <a:ext cx="2653560" cy="304236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TextShape 1"/>
          <p:cNvSpPr txBox="1"/>
          <p:nvPr/>
        </p:nvSpPr>
        <p:spPr>
          <a:xfrm>
            <a:off x="646200" y="452880"/>
            <a:ext cx="9404280" cy="1400040"/>
          </a:xfrm>
          <a:prstGeom prst="rect">
            <a:avLst/>
          </a:prstGeom>
          <a:noFill/>
          <a:ln>
            <a:noFill/>
          </a:ln>
        </p:spPr>
        <p:txBody>
          <a:bodyPr lIns="0" rIns="0" tIns="0" bIns="0" anchor="ctr"/>
          <a:p>
            <a:r>
              <a:rPr b="0" lang="en-US" sz="4200" spc="-1" strike="noStrike">
                <a:solidFill>
                  <a:srgbClr val="ffffff"/>
                </a:solidFill>
                <a:latin typeface="Century Gothic"/>
              </a:rPr>
              <a:t>Enigma</a:t>
            </a:r>
            <a:endParaRPr b="0" lang="en-US" sz="4200" spc="-1" strike="noStrike">
              <a:solidFill>
                <a:srgbClr val="ffffff"/>
              </a:solidFill>
              <a:latin typeface="Century Gothic"/>
            </a:endParaRPr>
          </a:p>
        </p:txBody>
      </p:sp>
      <p:pic>
        <p:nvPicPr>
          <p:cNvPr id="139" name="" descr=""/>
          <p:cNvPicPr/>
          <p:nvPr/>
        </p:nvPicPr>
        <p:blipFill>
          <a:blip r:embed="rId1"/>
          <a:stretch/>
        </p:blipFill>
        <p:spPr>
          <a:xfrm>
            <a:off x="0" y="-182880"/>
            <a:ext cx="12162960" cy="704052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TextShape 1"/>
          <p:cNvSpPr txBox="1"/>
          <p:nvPr/>
        </p:nvSpPr>
        <p:spPr>
          <a:xfrm>
            <a:off x="646200" y="452880"/>
            <a:ext cx="9404280" cy="1400040"/>
          </a:xfrm>
          <a:prstGeom prst="rect">
            <a:avLst/>
          </a:prstGeom>
          <a:noFill/>
          <a:ln>
            <a:noFill/>
          </a:ln>
        </p:spPr>
        <p:txBody>
          <a:bodyPr lIns="0" rIns="0" tIns="0" bIns="0" anchor="ctr"/>
          <a:p>
            <a:r>
              <a:rPr b="0" lang="en-US" sz="4200" spc="-1" strike="noStrike">
                <a:solidFill>
                  <a:srgbClr val="ffffff"/>
                </a:solidFill>
                <a:latin typeface="Century Gothic"/>
              </a:rPr>
              <a:t>Flaws of the Enigma</a:t>
            </a:r>
            <a:endParaRPr b="0" lang="en-US" sz="4200" spc="-1" strike="noStrike">
              <a:solidFill>
                <a:srgbClr val="ffffff"/>
              </a:solidFill>
              <a:latin typeface="Century Gothic"/>
            </a:endParaRPr>
          </a:p>
        </p:txBody>
      </p:sp>
      <p:sp>
        <p:nvSpPr>
          <p:cNvPr id="141" name="TextShape 2"/>
          <p:cNvSpPr txBox="1"/>
          <p:nvPr/>
        </p:nvSpPr>
        <p:spPr>
          <a:xfrm>
            <a:off x="1463040" y="2286000"/>
            <a:ext cx="7863840" cy="858240"/>
          </a:xfrm>
          <a:prstGeom prst="rect">
            <a:avLst/>
          </a:prstGeom>
          <a:noFill/>
          <a:ln>
            <a:noFill/>
          </a:ln>
        </p:spPr>
        <p:txBody>
          <a:bodyPr lIns="90000" rIns="90000" tIns="45000" bIns="45000"/>
          <a:p>
            <a:r>
              <a:rPr b="0" lang="en-US" sz="1800" spc="-1" strike="noStrike">
                <a:latin typeface="Arial"/>
              </a:rPr>
              <a:t>Letter could not encode to itself</a:t>
            </a:r>
            <a:endParaRPr b="0" lang="en-US" sz="1800" spc="-1" strike="noStrike">
              <a:latin typeface="Arial"/>
            </a:endParaRPr>
          </a:p>
          <a:p>
            <a:r>
              <a:rPr b="0" lang="en-US" sz="1800" spc="-1" strike="noStrike">
                <a:latin typeface="Arial"/>
              </a:rPr>
              <a:t>Start position of the rotors were to be set randomly by operator</a:t>
            </a:r>
            <a:endParaRPr b="0" lang="en-US" sz="1800" spc="-1" strike="noStrike">
              <a:latin typeface="Arial"/>
            </a:endParaRPr>
          </a:p>
          <a:p>
            <a:r>
              <a:rPr b="0" lang="en-US" sz="1800" spc="-1" strike="noStrike">
                <a:latin typeface="Arial"/>
              </a:rPr>
              <a:t>Predictable cribs in the cipher</a:t>
            </a:r>
            <a:endParaRPr b="0" lang="en-US" sz="1800" spc="-1" strike="noStrike">
              <a:latin typeface="Arial"/>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latin typeface="Century Gothic"/>
              </a:rPr>
              <a:t>Content:</a:t>
            </a:r>
            <a:endParaRPr b="0" lang="en-US" sz="4200" spc="-1" strike="noStrike">
              <a:solidFill>
                <a:srgbClr val="ffffff"/>
              </a:solidFill>
              <a:latin typeface="Century Gothic"/>
            </a:endParaRPr>
          </a:p>
        </p:txBody>
      </p:sp>
      <p:sp>
        <p:nvSpPr>
          <p:cNvPr id="103" name="TextShape 2"/>
          <p:cNvSpPr txBox="1"/>
          <p:nvPr/>
        </p:nvSpPr>
        <p:spPr>
          <a:xfrm>
            <a:off x="1103400" y="1166760"/>
            <a:ext cx="8947080" cy="5081400"/>
          </a:xfrm>
          <a:prstGeom prst="rect">
            <a:avLst/>
          </a:prstGeom>
          <a:noFill/>
          <a:ln>
            <a:noFill/>
          </a:ln>
        </p:spPr>
        <p:txBody>
          <a:bodyPr/>
          <a:p>
            <a:pPr marL="343080" indent="-34272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Past of cryptography</a:t>
            </a:r>
            <a:endParaRPr b="0" lang="en-US" sz="24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Anique and Julius Ceasar</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Middel Ages, Vigenère, Al Kindi and letter frequency fingerprints</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WW I and the Zimermann telegramm</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WW II, Nazis, the Enigma and how they screwed up</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Cold war, Shannon and walnuts</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Presence of cryptography</a:t>
            </a:r>
            <a:endParaRPr b="0" lang="en-US" sz="24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Open keys, asynchronous encryption and SSL</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Future of cryptography</a:t>
            </a:r>
            <a:endParaRPr b="0" lang="en-US" sz="24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Breakthroughs in Mathematics and quantum computers</a:t>
            </a:r>
            <a:endParaRPr b="0" lang="en-US" sz="2000" spc="-1" strike="noStrike">
              <a:solidFill>
                <a:srgbClr val="ffffff"/>
              </a:solidFill>
              <a:latin typeface="Century Gothic"/>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latin typeface="Century Gothic"/>
              </a:rPr>
              <a:t>What I hope you‘ll learn:</a:t>
            </a:r>
            <a:endParaRPr b="0" lang="en-US" sz="4200" spc="-1" strike="noStrike">
              <a:solidFill>
                <a:srgbClr val="ffffff"/>
              </a:solidFill>
              <a:latin typeface="Century Gothic"/>
            </a:endParaRPr>
          </a:p>
        </p:txBody>
      </p:sp>
      <p:sp>
        <p:nvSpPr>
          <p:cNvPr id="105" name="TextShape 2"/>
          <p:cNvSpPr txBox="1"/>
          <p:nvPr/>
        </p:nvSpPr>
        <p:spPr>
          <a:xfrm>
            <a:off x="1103400" y="2053080"/>
            <a:ext cx="8946360" cy="4195080"/>
          </a:xfrm>
          <a:prstGeom prst="rect">
            <a:avLst/>
          </a:prstGeom>
          <a:noFill/>
          <a:ln>
            <a:noFill/>
          </a:ln>
        </p:spPr>
        <p:txBody>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Cryptography didn‘t fall from the sky but evolved over the course of human history</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Difference synchronous vs asynchronous encryption</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The world might look quite different today if the Germans had used better encryption techniques.</a:t>
            </a:r>
            <a:endParaRPr b="0" lang="en-US" sz="2000" spc="-1" strike="noStrike">
              <a:solidFill>
                <a:srgbClr val="ffffff"/>
              </a:solidFill>
              <a:latin typeface="Century Gothic"/>
            </a:endParaRPr>
          </a:p>
          <a:p>
            <a:pPr>
              <a:lnSpc>
                <a:spcPct val="100000"/>
              </a:lnSpc>
              <a:spcBef>
                <a:spcPts val="1001"/>
              </a:spcBef>
            </a:pPr>
            <a:endParaRPr b="0" lang="en-US" sz="2000" spc="-1" strike="noStrike">
              <a:solidFill>
                <a:srgbClr val="ffffff"/>
              </a:solidFill>
              <a:latin typeface="Century Gothic"/>
            </a:endParaRPr>
          </a:p>
          <a:p>
            <a:pPr>
              <a:lnSpc>
                <a:spcPct val="100000"/>
              </a:lnSpc>
              <a:spcBef>
                <a:spcPts val="1001"/>
              </a:spcBef>
            </a:pPr>
            <a:endParaRPr b="0" lang="en-US" sz="2000" spc="-1" strike="noStrike">
              <a:solidFill>
                <a:srgbClr val="ffffff"/>
              </a:solidFill>
              <a:latin typeface="Century Gothic"/>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TextShape 1"/>
          <p:cNvSpPr txBox="1"/>
          <p:nvPr/>
        </p:nvSpPr>
        <p:spPr>
          <a:xfrm>
            <a:off x="2594520" y="452880"/>
            <a:ext cx="9404280" cy="1400040"/>
          </a:xfrm>
          <a:prstGeom prst="rect">
            <a:avLst/>
          </a:prstGeom>
          <a:noFill/>
          <a:ln>
            <a:noFill/>
          </a:ln>
        </p:spPr>
        <p:txBody>
          <a:bodyPr/>
          <a:p>
            <a:pPr>
              <a:lnSpc>
                <a:spcPct val="100000"/>
              </a:lnSpc>
            </a:pPr>
            <a:r>
              <a:rPr b="0" lang="en-US" sz="4200" spc="-1" strike="noStrike">
                <a:solidFill>
                  <a:srgbClr val="ebebeb"/>
                </a:solidFill>
                <a:latin typeface="Century Gothic"/>
              </a:rPr>
              <a:t>Ceasar cipher</a:t>
            </a:r>
            <a:endParaRPr b="0" lang="en-US" sz="4200" spc="-1" strike="noStrike">
              <a:solidFill>
                <a:srgbClr val="ffffff"/>
              </a:solidFill>
              <a:latin typeface="Century Gothic"/>
            </a:endParaRPr>
          </a:p>
        </p:txBody>
      </p:sp>
      <p:sp>
        <p:nvSpPr>
          <p:cNvPr id="107" name="TextShape 2"/>
          <p:cNvSpPr txBox="1"/>
          <p:nvPr/>
        </p:nvSpPr>
        <p:spPr>
          <a:xfrm>
            <a:off x="2269800" y="2336760"/>
            <a:ext cx="8946360" cy="4195080"/>
          </a:xfrm>
          <a:prstGeom prst="rect">
            <a:avLst/>
          </a:prstGeom>
          <a:noFill/>
          <a:ln>
            <a:noFill/>
          </a:ln>
        </p:spPr>
        <p:txBody>
          <a:bodyPr>
            <a:normAutofit/>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Each letter is converted into a number A=1, B=2,...,Z=26</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On each number the key/shift is added</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New number is reconverted into a letter</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Example with a shift of 5:</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A-&gt;1</a:t>
            </a:r>
            <a:endParaRPr b="0" lang="en-US" sz="18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1+5=6</a:t>
            </a:r>
            <a:endParaRPr b="0" lang="en-US" sz="18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6-&gt;F</a:t>
            </a:r>
            <a:endParaRPr b="0" lang="en-US" sz="18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Substract the shift to decipher:</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F-&gt;6</a:t>
            </a:r>
            <a:endParaRPr b="0" lang="en-US" sz="18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6-5=1</a:t>
            </a:r>
            <a:endParaRPr b="0" lang="en-US" sz="18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1-&gt;A</a:t>
            </a:r>
            <a:endParaRPr b="0" lang="en-US" sz="1800" spc="-1" strike="noStrike">
              <a:solidFill>
                <a:srgbClr val="ffffff"/>
              </a:solidFill>
              <a:latin typeface="Century Gothic"/>
            </a:endParaRPr>
          </a:p>
        </p:txBody>
      </p:sp>
      <p:pic>
        <p:nvPicPr>
          <p:cNvPr id="108" name="Picture 3" descr=""/>
          <p:cNvPicPr/>
          <p:nvPr/>
        </p:nvPicPr>
        <p:blipFill>
          <a:blip r:embed="rId1"/>
          <a:stretch/>
        </p:blipFill>
        <p:spPr>
          <a:xfrm>
            <a:off x="7701120" y="139680"/>
            <a:ext cx="2026080" cy="2026080"/>
          </a:xfrm>
          <a:prstGeom prst="rect">
            <a:avLst/>
          </a:prstGeom>
          <a:ln>
            <a:noFill/>
          </a:ln>
        </p:spPr>
      </p:pic>
      <p:pic>
        <p:nvPicPr>
          <p:cNvPr id="109" name="Picture 4" descr=""/>
          <p:cNvPicPr/>
          <p:nvPr/>
        </p:nvPicPr>
        <p:blipFill>
          <a:blip r:embed="rId2"/>
          <a:stretch/>
        </p:blipFill>
        <p:spPr>
          <a:xfrm>
            <a:off x="284400" y="139680"/>
            <a:ext cx="1637280" cy="2318400"/>
          </a:xfrm>
          <a:prstGeom prst="rect">
            <a:avLst/>
          </a:prstGeom>
          <a:ln>
            <a:noFill/>
          </a:ln>
        </p:spPr>
      </p:pic>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latin typeface="Century Gothic"/>
              </a:rPr>
              <a:t>Al Kindi  801 - 873 AD</a:t>
            </a:r>
            <a:r>
              <a:rPr b="0" lang="en-US" sz="4200" spc="-1" strike="noStrike">
                <a:solidFill>
                  <a:srgbClr val="ebebeb"/>
                </a:solidFill>
                <a:latin typeface="Century Gothic"/>
              </a:rPr>
              <a:t>	</a:t>
            </a:r>
            <a:endParaRPr b="0" lang="en-US" sz="4200" spc="-1" strike="noStrike">
              <a:solidFill>
                <a:srgbClr val="ffffff"/>
              </a:solidFill>
              <a:latin typeface="Century Gothic"/>
            </a:endParaRPr>
          </a:p>
        </p:txBody>
      </p:sp>
      <p:pic>
        <p:nvPicPr>
          <p:cNvPr id="111" name="Content Placeholder 3" descr=""/>
          <p:cNvPicPr/>
          <p:nvPr/>
        </p:nvPicPr>
        <p:blipFill>
          <a:blip r:embed="rId1"/>
          <a:stretch/>
        </p:blipFill>
        <p:spPr>
          <a:xfrm>
            <a:off x="10050840" y="1390320"/>
            <a:ext cx="1906200" cy="2859480"/>
          </a:xfrm>
          <a:prstGeom prst="rect">
            <a:avLst/>
          </a:prstGeom>
          <a:ln>
            <a:noFill/>
          </a:ln>
        </p:spPr>
      </p:pic>
      <p:pic>
        <p:nvPicPr>
          <p:cNvPr id="112" name="Picture 4" descr=""/>
          <p:cNvPicPr/>
          <p:nvPr/>
        </p:nvPicPr>
        <p:blipFill>
          <a:blip r:embed="rId2"/>
          <a:stretch/>
        </p:blipFill>
        <p:spPr>
          <a:xfrm>
            <a:off x="646200" y="3440160"/>
            <a:ext cx="5352120" cy="3256920"/>
          </a:xfrm>
          <a:prstGeom prst="rect">
            <a:avLst/>
          </a:prstGeom>
          <a:ln>
            <a:noFill/>
          </a:ln>
        </p:spPr>
      </p:pic>
      <p:sp>
        <p:nvSpPr>
          <p:cNvPr id="113" name="CustomShape 2"/>
          <p:cNvSpPr/>
          <p:nvPr/>
        </p:nvSpPr>
        <p:spPr>
          <a:xfrm>
            <a:off x="646200" y="2081160"/>
            <a:ext cx="9254160" cy="913320"/>
          </a:xfrm>
          <a:prstGeom prst="rect">
            <a:avLst/>
          </a:prstGeom>
          <a:noFill/>
          <a:ln>
            <a:noFill/>
          </a:ln>
        </p:spPr>
        <p:style>
          <a:lnRef idx="0"/>
          <a:fillRef idx="0"/>
          <a:effectRef idx="0"/>
          <a:fontRef idx="minor"/>
        </p:style>
        <p:txBody>
          <a:bodyPr lIns="90000" rIns="90000" tIns="45000" bIns="45000"/>
          <a:p>
            <a:pPr marL="285840" indent="-285480">
              <a:lnSpc>
                <a:spcPct val="100000"/>
              </a:lnSpc>
              <a:buClr>
                <a:srgbClr val="ffffff"/>
              </a:buClr>
              <a:buFont typeface="Arial"/>
              <a:buChar char="•"/>
            </a:pPr>
            <a:r>
              <a:rPr b="0" lang="en-US" sz="1800" spc="-1" strike="noStrike">
                <a:solidFill>
                  <a:srgbClr val="ffffff"/>
                </a:solidFill>
                <a:latin typeface="Century Gothic"/>
              </a:rPr>
              <a:t>Cryptoanalysis</a:t>
            </a:r>
            <a:endParaRPr b="0" lang="en-US" sz="1800" spc="-1" strike="noStrike">
              <a:latin typeface="Arial"/>
            </a:endParaRPr>
          </a:p>
          <a:p>
            <a:pPr marL="285840" indent="-285480">
              <a:lnSpc>
                <a:spcPct val="100000"/>
              </a:lnSpc>
              <a:buClr>
                <a:srgbClr val="ffffff"/>
              </a:buClr>
              <a:buFont typeface="Arial"/>
              <a:buChar char="•"/>
            </a:pPr>
            <a:r>
              <a:rPr b="0" lang="en-US" sz="1800" spc="-1" strike="noStrike">
                <a:solidFill>
                  <a:srgbClr val="ffffff"/>
                </a:solidFill>
                <a:latin typeface="Century Gothic"/>
              </a:rPr>
              <a:t>Letter frequency analysis</a:t>
            </a:r>
            <a:endParaRPr b="0" lang="en-US" sz="1800" spc="-1" strike="noStrike">
              <a:latin typeface="Arial"/>
            </a:endParaRPr>
          </a:p>
          <a:p>
            <a:pPr marL="285840" indent="-285480">
              <a:lnSpc>
                <a:spcPct val="100000"/>
              </a:lnSpc>
              <a:buClr>
                <a:srgbClr val="ffffff"/>
              </a:buClr>
              <a:buFont typeface="Arial"/>
              <a:buChar char="•"/>
            </a:pPr>
            <a:r>
              <a:rPr b="0" lang="en-US" sz="1800" spc="-1" strike="noStrike">
                <a:solidFill>
                  <a:srgbClr val="ffffff"/>
                </a:solidFill>
                <a:latin typeface="Century Gothic"/>
              </a:rPr>
              <a:t>Letter frequency fingerprint</a:t>
            </a:r>
            <a:endParaRPr b="0" lang="en-US" sz="1800" spc="-1" strike="noStrike">
              <a:latin typeface="Arial"/>
            </a:endParaRPr>
          </a:p>
        </p:txBody>
      </p:sp>
      <p:pic>
        <p:nvPicPr>
          <p:cNvPr id="114" name="Picture 6" descr=""/>
          <p:cNvPicPr/>
          <p:nvPr/>
        </p:nvPicPr>
        <p:blipFill>
          <a:blip r:embed="rId3"/>
          <a:stretch/>
        </p:blipFill>
        <p:spPr>
          <a:xfrm>
            <a:off x="7040880" y="95400"/>
            <a:ext cx="2792160" cy="3745080"/>
          </a:xfrm>
          <a:prstGeom prst="rect">
            <a:avLst/>
          </a:prstGeom>
          <a:ln>
            <a:noFill/>
          </a:ln>
        </p:spPr>
      </p:pic>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TextShape 1"/>
          <p:cNvSpPr txBox="1"/>
          <p:nvPr/>
        </p:nvSpPr>
        <p:spPr>
          <a:xfrm>
            <a:off x="646200" y="452880"/>
            <a:ext cx="9404280" cy="1400040"/>
          </a:xfrm>
          <a:prstGeom prst="rect">
            <a:avLst/>
          </a:prstGeom>
          <a:noFill/>
          <a:ln>
            <a:noFill/>
          </a:ln>
        </p:spPr>
        <p:txBody>
          <a:bodyPr/>
          <a:p>
            <a:endParaRPr b="0" lang="en-US" sz="1800" spc="-1" strike="noStrike">
              <a:solidFill>
                <a:srgbClr val="ffffff"/>
              </a:solidFill>
              <a:latin typeface="Century Gothic"/>
            </a:endParaRPr>
          </a:p>
        </p:txBody>
      </p:sp>
      <p:pic>
        <p:nvPicPr>
          <p:cNvPr id="116" name="Content Placeholder 3" descr=""/>
          <p:cNvPicPr/>
          <p:nvPr/>
        </p:nvPicPr>
        <p:blipFill>
          <a:blip r:embed="rId1"/>
          <a:stretch/>
        </p:blipFill>
        <p:spPr>
          <a:xfrm>
            <a:off x="1982160" y="0"/>
            <a:ext cx="8143560" cy="6857640"/>
          </a:xfrm>
          <a:prstGeom prst="rect">
            <a:avLst/>
          </a:prstGeom>
          <a:ln>
            <a:noFill/>
          </a:ln>
        </p:spPr>
      </p:pic>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latin typeface="Century Gothic"/>
              </a:rPr>
              <a:t>Vigenère cipher –</a:t>
            </a:r>
            <a:br/>
            <a:r>
              <a:rPr b="1" lang="en-US" sz="4200" spc="-1" strike="noStrike">
                <a:solidFill>
                  <a:srgbClr val="ebebeb"/>
                </a:solidFill>
                <a:latin typeface="Century Gothic"/>
              </a:rPr>
              <a:t>le chiffre indéchiffrable</a:t>
            </a:r>
            <a:endParaRPr b="0" lang="en-US" sz="4200" spc="-1" strike="noStrike">
              <a:solidFill>
                <a:srgbClr val="ffffff"/>
              </a:solidFill>
              <a:latin typeface="Century Gothic"/>
            </a:endParaRPr>
          </a:p>
        </p:txBody>
      </p:sp>
      <p:sp>
        <p:nvSpPr>
          <p:cNvPr id="118" name="TextShape 2"/>
          <p:cNvSpPr txBox="1"/>
          <p:nvPr/>
        </p:nvSpPr>
        <p:spPr>
          <a:xfrm>
            <a:off x="1104120" y="2053080"/>
            <a:ext cx="8946360" cy="4195080"/>
          </a:xfrm>
          <a:prstGeom prst="rect">
            <a:avLst/>
          </a:prstGeom>
          <a:noFill/>
          <a:ln>
            <a:noFill/>
          </a:ln>
        </p:spPr>
        <p:txBody>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A new ceasar cipher for each letter</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Sequence of shift is given by a keyword</a:t>
            </a:r>
            <a:endParaRPr b="0" lang="en-US" sz="2000" spc="-1" strike="noStrike">
              <a:solidFill>
                <a:srgbClr val="ffffff"/>
              </a:solidFill>
              <a:latin typeface="Century Gothic"/>
            </a:endParaRPr>
          </a:p>
        </p:txBody>
      </p:sp>
      <p:pic>
        <p:nvPicPr>
          <p:cNvPr id="119" name="Picture 4" descr=""/>
          <p:cNvPicPr/>
          <p:nvPr/>
        </p:nvPicPr>
        <p:blipFill>
          <a:blip r:embed="rId1"/>
          <a:stretch/>
        </p:blipFill>
        <p:spPr>
          <a:xfrm>
            <a:off x="816120" y="4150800"/>
            <a:ext cx="4113000" cy="1949040"/>
          </a:xfrm>
          <a:prstGeom prst="rect">
            <a:avLst/>
          </a:prstGeom>
          <a:ln>
            <a:noFill/>
          </a:ln>
        </p:spPr>
      </p:pic>
      <p:pic>
        <p:nvPicPr>
          <p:cNvPr id="120" name="Picture 5" descr=""/>
          <p:cNvPicPr/>
          <p:nvPr/>
        </p:nvPicPr>
        <p:blipFill>
          <a:blip r:embed="rId2"/>
          <a:stretch/>
        </p:blipFill>
        <p:spPr>
          <a:xfrm>
            <a:off x="6921000" y="202320"/>
            <a:ext cx="4826520" cy="482652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latin typeface="Century Gothic"/>
              </a:rPr>
              <a:t>Breaking the unbreakable</a:t>
            </a:r>
            <a:endParaRPr b="0" lang="en-US" sz="4200" spc="-1" strike="noStrike">
              <a:solidFill>
                <a:srgbClr val="ffffff"/>
              </a:solidFill>
              <a:latin typeface="Century Gothic"/>
            </a:endParaRPr>
          </a:p>
        </p:txBody>
      </p:sp>
      <p:sp>
        <p:nvSpPr>
          <p:cNvPr id="122" name="TextShape 2"/>
          <p:cNvSpPr txBox="1"/>
          <p:nvPr/>
        </p:nvSpPr>
        <p:spPr>
          <a:xfrm>
            <a:off x="1103400" y="1339920"/>
            <a:ext cx="8947080" cy="5517720"/>
          </a:xfrm>
          <a:prstGeom prst="rect">
            <a:avLst/>
          </a:prstGeom>
          <a:noFill/>
          <a:ln>
            <a:noFill/>
          </a:ln>
        </p:spPr>
        <p:txBody>
          <a:bodyPr>
            <a:normAutofit/>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Figure out the length of the keyword:</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Look for the distance of repeating elements</a:t>
            </a:r>
            <a:endParaRPr b="0" lang="en-US" sz="1800" spc="-1" strike="noStrike">
              <a:solidFill>
                <a:srgbClr val="ffffff"/>
              </a:solidFill>
              <a:latin typeface="Century Gothic"/>
            </a:endParaRPr>
          </a:p>
          <a:p>
            <a:endParaRPr b="0" lang="en-US" sz="1800" spc="-1" strike="noStrike">
              <a:solidFill>
                <a:srgbClr val="ffffff"/>
              </a:solidFill>
              <a:latin typeface="Century Gothic"/>
            </a:endParaRPr>
          </a:p>
          <a:p>
            <a:endParaRPr b="0" lang="en-US" sz="1800" spc="-1" strike="noStrike">
              <a:solidFill>
                <a:srgbClr val="ffffff"/>
              </a:solidFill>
              <a:latin typeface="Century Gothic"/>
            </a:endParaRPr>
          </a:p>
          <a:p>
            <a:endParaRPr b="0" lang="en-US" sz="1800" spc="-1" strike="noStrike">
              <a:solidFill>
                <a:srgbClr val="ffffff"/>
              </a:solidFill>
              <a:latin typeface="Century Gothic"/>
            </a:endParaRPr>
          </a:p>
          <a:p>
            <a:endParaRPr b="0" lang="en-US" sz="1800" spc="-1" strike="noStrike">
              <a:solidFill>
                <a:srgbClr val="ffffff"/>
              </a:solidFill>
              <a:latin typeface="Century Gothic"/>
            </a:endParaRPr>
          </a:p>
          <a:p>
            <a:endParaRPr b="0" lang="en-US" sz="1800" spc="-1" strike="noStrike">
              <a:solidFill>
                <a:srgbClr val="ffffff"/>
              </a:solidFill>
              <a:latin typeface="Century Gothic"/>
            </a:endParaRPr>
          </a:p>
          <a:p>
            <a:endParaRPr b="0" lang="en-US" sz="1800" spc="-1" strike="noStrike">
              <a:solidFill>
                <a:srgbClr val="ffffff"/>
              </a:solidFill>
              <a:latin typeface="Century Gothic"/>
            </a:endParaRPr>
          </a:p>
          <a:p>
            <a:pPr>
              <a:lnSpc>
                <a:spcPct val="100000"/>
              </a:lnSpc>
              <a:spcBef>
                <a:spcPts val="1001"/>
              </a:spcBef>
            </a:pPr>
            <a:endParaRPr b="0" lang="en-US" sz="18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18=1*2*3*3 =&gt;{1,2,3,6,9,18}</a:t>
            </a:r>
            <a:r>
              <a:rPr b="0" lang="en-US" sz="1800" spc="-1" strike="noStrike">
                <a:solidFill>
                  <a:srgbClr val="ffffff"/>
                </a:solidFill>
                <a:latin typeface="Century Gothic"/>
              </a:rPr>
              <a:t>	</a:t>
            </a:r>
            <a:r>
              <a:rPr b="0" lang="en-US" sz="1800" spc="-1" strike="noStrike">
                <a:solidFill>
                  <a:srgbClr val="ffffff"/>
                </a:solidFill>
                <a:latin typeface="Century Gothic"/>
              </a:rPr>
              <a:t>	</a:t>
            </a:r>
            <a:r>
              <a:rPr b="0" lang="en-US" sz="1800" spc="-1" strike="noStrike">
                <a:solidFill>
                  <a:srgbClr val="ffffff"/>
                </a:solidFill>
                <a:latin typeface="Century Gothic"/>
              </a:rPr>
              <a:t>30=1*2*3*5 =&gt;{1,2,3,5,6,10,15,30}</a:t>
            </a:r>
            <a:endParaRPr b="0" lang="en-US" sz="18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Key.length =&gt; {1,2,3,6}</a:t>
            </a:r>
            <a:endParaRPr b="0" lang="en-US" sz="18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Group cipher elements for their position relative to the keyword</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Treat each text sample as a ceasar cipher</a:t>
            </a:r>
            <a:endParaRPr b="0" lang="en-US" sz="2000" spc="-1" strike="noStrike">
              <a:solidFill>
                <a:srgbClr val="ffffff"/>
              </a:solidFill>
              <a:latin typeface="Century Gothic"/>
            </a:endParaRPr>
          </a:p>
        </p:txBody>
      </p:sp>
      <p:pic>
        <p:nvPicPr>
          <p:cNvPr id="123" name="Picture 3" descr=""/>
          <p:cNvPicPr/>
          <p:nvPr/>
        </p:nvPicPr>
        <p:blipFill>
          <a:blip r:embed="rId1"/>
          <a:stretch/>
        </p:blipFill>
        <p:spPr>
          <a:xfrm>
            <a:off x="1857240" y="2151000"/>
            <a:ext cx="6392520" cy="1357920"/>
          </a:xfrm>
          <a:prstGeom prst="rect">
            <a:avLst/>
          </a:prstGeom>
          <a:ln>
            <a:noFill/>
          </a:ln>
        </p:spPr>
      </p:pic>
      <p:pic>
        <p:nvPicPr>
          <p:cNvPr id="124" name="Picture 4" descr=""/>
          <p:cNvPicPr/>
          <p:nvPr/>
        </p:nvPicPr>
        <p:blipFill>
          <a:blip r:embed="rId2"/>
          <a:stretch/>
        </p:blipFill>
        <p:spPr>
          <a:xfrm>
            <a:off x="1857240" y="4040640"/>
            <a:ext cx="8514720" cy="712080"/>
          </a:xfrm>
          <a:prstGeom prst="rect">
            <a:avLst/>
          </a:prstGeom>
          <a:ln>
            <a:noFill/>
          </a:ln>
        </p:spPr>
      </p:pic>
      <p:sp>
        <p:nvSpPr>
          <p:cNvPr id="125" name="CustomShape 3"/>
          <p:cNvSpPr/>
          <p:nvPr/>
        </p:nvSpPr>
        <p:spPr>
          <a:xfrm>
            <a:off x="4598280" y="3590280"/>
            <a:ext cx="46908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ffffff"/>
                </a:solidFill>
                <a:latin typeface="Century Gothic"/>
              </a:rPr>
              <a:t>18</a:t>
            </a:r>
            <a:endParaRPr b="0" lang="en-US" sz="1800" spc="-1" strike="noStrike">
              <a:latin typeface="Arial"/>
            </a:endParaRPr>
          </a:p>
        </p:txBody>
      </p:sp>
      <p:sp>
        <p:nvSpPr>
          <p:cNvPr id="126" name="CustomShape 4"/>
          <p:cNvSpPr/>
          <p:nvPr/>
        </p:nvSpPr>
        <p:spPr>
          <a:xfrm>
            <a:off x="6462000" y="4753080"/>
            <a:ext cx="915840" cy="36468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Century Gothic"/>
              </a:rPr>
              <a:t>30</a:t>
            </a:r>
            <a:endParaRPr b="0" lang="en-US" sz="1800" spc="-1" strike="noStrike">
              <a:latin typeface="Arial"/>
            </a:endParaRPr>
          </a:p>
        </p:txBody>
      </p:sp>
      <p:sp>
        <p:nvSpPr>
          <p:cNvPr id="127" name="CustomShape 5"/>
          <p:cNvSpPr/>
          <p:nvPr/>
        </p:nvSpPr>
        <p:spPr>
          <a:xfrm flipH="1">
            <a:off x="3894120" y="3774960"/>
            <a:ext cx="717840" cy="49716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sp>
        <p:nvSpPr>
          <p:cNvPr id="128" name="CustomShape 6"/>
          <p:cNvSpPr/>
          <p:nvPr/>
        </p:nvSpPr>
        <p:spPr>
          <a:xfrm>
            <a:off x="5053680" y="3774960"/>
            <a:ext cx="1060560" cy="43416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sp>
        <p:nvSpPr>
          <p:cNvPr id="129" name="CustomShape 7"/>
          <p:cNvSpPr/>
          <p:nvPr/>
        </p:nvSpPr>
        <p:spPr>
          <a:xfrm flipH="1" flipV="1">
            <a:off x="4682880" y="4552920"/>
            <a:ext cx="1778040" cy="38340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sp>
        <p:nvSpPr>
          <p:cNvPr id="130" name="CustomShape 8"/>
          <p:cNvSpPr/>
          <p:nvPr/>
        </p:nvSpPr>
        <p:spPr>
          <a:xfrm flipV="1">
            <a:off x="6920280" y="4579920"/>
            <a:ext cx="1592640" cy="35676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latin typeface="Century Gothic"/>
              </a:rPr>
              <a:t>WW I and the Zimmermann telegram</a:t>
            </a:r>
            <a:endParaRPr b="0" lang="en-US" sz="4200" spc="-1" strike="noStrike">
              <a:solidFill>
                <a:srgbClr val="ffffff"/>
              </a:solidFill>
              <a:latin typeface="Century Gothic"/>
            </a:endParaRPr>
          </a:p>
        </p:txBody>
      </p:sp>
      <p:sp>
        <p:nvSpPr>
          <p:cNvPr id="132" name="TextShape 2"/>
          <p:cNvSpPr txBox="1"/>
          <p:nvPr/>
        </p:nvSpPr>
        <p:spPr>
          <a:xfrm>
            <a:off x="189000" y="1898640"/>
            <a:ext cx="8087760" cy="4691160"/>
          </a:xfrm>
          <a:prstGeom prst="rect">
            <a:avLst/>
          </a:prstGeom>
          <a:noFill/>
          <a:ln>
            <a:noFill/>
          </a:ln>
        </p:spPr>
        <p:txBody>
          <a:bodyPr>
            <a:normAutofit/>
          </a:bodyPr>
          <a:p>
            <a:pPr>
              <a:lnSpc>
                <a:spcPct val="100000"/>
              </a:lnSpc>
              <a:spcBef>
                <a:spcPts val="1001"/>
              </a:spcBef>
            </a:pPr>
            <a:r>
              <a:rPr b="0" lang="en-US" sz="2000" spc="-1" strike="noStrike">
                <a:solidFill>
                  <a:srgbClr val="ffffff"/>
                </a:solidFill>
                <a:latin typeface="Century Gothic"/>
              </a:rPr>
              <a:t>We intend to begin on the first of February </a:t>
            </a:r>
            <a:r>
              <a:rPr b="1" lang="en-US" sz="2000" spc="-1" strike="noStrike">
                <a:solidFill>
                  <a:srgbClr val="ffffff"/>
                </a:solidFill>
                <a:latin typeface="Century Gothic"/>
              </a:rPr>
              <a:t>unrestricted submarine warfare</a:t>
            </a:r>
            <a:r>
              <a:rPr b="0" lang="en-US" sz="2000" spc="-1" strike="noStrike">
                <a:solidFill>
                  <a:srgbClr val="ffffff"/>
                </a:solidFill>
                <a:latin typeface="Century Gothic"/>
              </a:rPr>
              <a:t>. We shall endeavor in spite of this to keep the United States of America neutral. In the event of this not succeeding, we make Mexico a proposal of </a:t>
            </a:r>
            <a:r>
              <a:rPr b="1" lang="en-US" sz="2000" spc="-1" strike="noStrike">
                <a:solidFill>
                  <a:srgbClr val="ffffff"/>
                </a:solidFill>
                <a:latin typeface="Century Gothic"/>
              </a:rPr>
              <a:t>alliance</a:t>
            </a:r>
            <a:r>
              <a:rPr b="0" lang="en-US" sz="2000" spc="-1" strike="noStrike">
                <a:solidFill>
                  <a:srgbClr val="ffffff"/>
                </a:solidFill>
                <a:latin typeface="Century Gothic"/>
              </a:rPr>
              <a:t> on the following basis: </a:t>
            </a:r>
            <a:r>
              <a:rPr b="1" lang="en-US" sz="2000" spc="-1" strike="noStrike">
                <a:solidFill>
                  <a:srgbClr val="ffffff"/>
                </a:solidFill>
                <a:latin typeface="Century Gothic"/>
              </a:rPr>
              <a:t>make war </a:t>
            </a:r>
            <a:r>
              <a:rPr b="0" lang="en-US" sz="2000" spc="-1" strike="noStrike">
                <a:solidFill>
                  <a:srgbClr val="ffffff"/>
                </a:solidFill>
                <a:latin typeface="Century Gothic"/>
              </a:rPr>
              <a:t>together, make peace together, </a:t>
            </a:r>
            <a:r>
              <a:rPr b="1" lang="en-US" sz="2000" spc="-1" strike="noStrike">
                <a:solidFill>
                  <a:srgbClr val="ffffff"/>
                </a:solidFill>
                <a:latin typeface="Century Gothic"/>
              </a:rPr>
              <a:t>generous financial support </a:t>
            </a:r>
            <a:r>
              <a:rPr b="0" lang="en-US" sz="2000" spc="-1" strike="noStrike">
                <a:solidFill>
                  <a:srgbClr val="ffffff"/>
                </a:solidFill>
                <a:latin typeface="Century Gothic"/>
              </a:rPr>
              <a:t>and an understanding on our part that Mexico is to reconquer the lost territory </a:t>
            </a:r>
            <a:r>
              <a:rPr b="1" lang="en-US" sz="2000" spc="-1" strike="noStrike">
                <a:solidFill>
                  <a:srgbClr val="ffffff"/>
                </a:solidFill>
                <a:latin typeface="Century Gothic"/>
              </a:rPr>
              <a:t>in Texas, New Mexico, and Arizona</a:t>
            </a:r>
            <a:r>
              <a:rPr b="0" lang="en-US" sz="2000" spc="-1" strike="noStrike">
                <a:solidFill>
                  <a:srgbClr val="ffffff"/>
                </a:solidFill>
                <a:latin typeface="Century Gothic"/>
              </a:rPr>
              <a:t>. The settlement in detail is left to you. You will inform the President of the above most secretly as soon as the outbreak </a:t>
            </a:r>
            <a:r>
              <a:rPr b="1" lang="en-US" sz="2000" spc="-1" strike="noStrike">
                <a:solidFill>
                  <a:srgbClr val="ffffff"/>
                </a:solidFill>
                <a:latin typeface="Century Gothic"/>
              </a:rPr>
              <a:t>of war with the United States </a:t>
            </a:r>
            <a:r>
              <a:rPr b="0" lang="en-US" sz="2000" spc="-1" strike="noStrike">
                <a:solidFill>
                  <a:srgbClr val="ffffff"/>
                </a:solidFill>
                <a:latin typeface="Century Gothic"/>
              </a:rPr>
              <a:t>of America is certain, and add the suggestion that he should, on his own initiative</a:t>
            </a:r>
            <a:r>
              <a:rPr b="1" lang="en-US" sz="2000" spc="-1" strike="noStrike">
                <a:solidFill>
                  <a:srgbClr val="ffffff"/>
                </a:solidFill>
                <a:latin typeface="Century Gothic"/>
              </a:rPr>
              <a:t>, invite Japan </a:t>
            </a:r>
            <a:r>
              <a:rPr b="0" lang="en-US" sz="2000" spc="-1" strike="noStrike">
                <a:solidFill>
                  <a:srgbClr val="ffffff"/>
                </a:solidFill>
                <a:latin typeface="Century Gothic"/>
              </a:rPr>
              <a:t>to immediate adherence and at the same time mediate between Japan and ourselves. Please call the President's attention to the fact that the ruthless employment of our submarines now offers the prospect of compelling England in a few months to make peace.</a:t>
            </a:r>
            <a:br/>
            <a:r>
              <a:rPr b="0" lang="en-US" sz="2000" spc="-1" strike="noStrike">
                <a:solidFill>
                  <a:srgbClr val="ffffff"/>
                </a:solidFill>
                <a:latin typeface="Century Gothic"/>
              </a:rPr>
              <a:t>Signed, ZIMMERMANN </a:t>
            </a:r>
            <a:endParaRPr b="0" lang="en-US" sz="2000" spc="-1" strike="noStrike">
              <a:solidFill>
                <a:srgbClr val="ffffff"/>
              </a:solidFill>
              <a:latin typeface="Century Gothic"/>
            </a:endParaRPr>
          </a:p>
        </p:txBody>
      </p:sp>
      <p:pic>
        <p:nvPicPr>
          <p:cNvPr id="133" name="Picture 3" descr=""/>
          <p:cNvPicPr/>
          <p:nvPr/>
        </p:nvPicPr>
        <p:blipFill>
          <a:blip r:embed="rId1"/>
          <a:stretch/>
        </p:blipFill>
        <p:spPr>
          <a:xfrm>
            <a:off x="8276760" y="1898640"/>
            <a:ext cx="3828240" cy="4847760"/>
          </a:xfrm>
          <a:prstGeom prst="rect">
            <a:avLst/>
          </a:prstGeom>
          <a:ln>
            <a:noFill/>
          </a:ln>
        </p:spPr>
      </p:pic>
      <p:pic>
        <p:nvPicPr>
          <p:cNvPr id="134" name="Picture 4" descr=""/>
          <p:cNvPicPr/>
          <p:nvPr/>
        </p:nvPicPr>
        <p:blipFill>
          <a:blip r:embed="rId2"/>
          <a:stretch/>
        </p:blipFill>
        <p:spPr>
          <a:xfrm>
            <a:off x="9933120" y="0"/>
            <a:ext cx="1261800" cy="185292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2829</TotalTime>
  <Application>LibreOffice/6.0.7.3$Linux_X86_64 LibreOffice_project/00m0$Build-3</Application>
  <Words>452</Words>
  <Paragraphs>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2019-11-29T18:40:16Z</dcterms:created>
  <dc:creator>Trollwurf</dc:creator>
  <dc:description/>
  <dc:language>en-US</dc:language>
  <cp:lastModifiedBy/>
  <dcterms:modified xsi:type="dcterms:W3CDTF">2019-12-03T14:47:57Z</dcterms:modified>
  <cp:revision>28</cp:revision>
  <dc:subject/>
  <dc:title>Cryptography</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10</vt:i4>
  </property>
</Properties>
</file>